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  <p:sldMasterId id="2147483660" r:id="rId8"/>
  </p:sldMasterIdLst>
  <p:notesMasterIdLst>
    <p:notesMasterId r:id="rId6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arget="theme/theme1.xml" Type="http://schemas.openxmlformats.org/officeDocument/2006/relationships/theme"/><Relationship Id="rId10" Target="slides/slide2.xml" Type="http://schemas.openxmlformats.org/officeDocument/2006/relationships/slide"/><Relationship Id="rId11" Target="slides/slide3.xml" Type="http://schemas.openxmlformats.org/officeDocument/2006/relationships/slide"/><Relationship Id="rId12" Target="slides/slide4.xml" Type="http://schemas.openxmlformats.org/officeDocument/2006/relationships/slide"/><Relationship Id="rId13" Target="slides/slide5.xml" Type="http://schemas.openxmlformats.org/officeDocument/2006/relationships/slide"/><Relationship Id="rId14" Target="slides/slide6.xml" Type="http://schemas.openxmlformats.org/officeDocument/2006/relationships/slide"/><Relationship Id="rId15" Target="slides/slide7.xml" Type="http://schemas.openxmlformats.org/officeDocument/2006/relationships/slide"/><Relationship Id="rId16" Target="slides/slide8.xml" Type="http://schemas.openxmlformats.org/officeDocument/2006/relationships/slide"/><Relationship Id="rId17" Target="slides/slide9.xml" Type="http://schemas.openxmlformats.org/officeDocument/2006/relationships/slide"/><Relationship Id="rId18" Target="slides/slide10.xml" Type="http://schemas.openxmlformats.org/officeDocument/2006/relationships/slide"/><Relationship Id="rId19" Target="slides/slide11.xml" Type="http://schemas.openxmlformats.org/officeDocument/2006/relationships/slide"/><Relationship Id="rId2" Target="viewProps.xml" Type="http://schemas.openxmlformats.org/officeDocument/2006/relationships/viewProps"/><Relationship Id="rId20" Target="slides/slide12.xml" Type="http://schemas.openxmlformats.org/officeDocument/2006/relationships/slide"/><Relationship Id="rId21" Target="slides/slide13.xml" Type="http://schemas.openxmlformats.org/officeDocument/2006/relationships/slide"/><Relationship Id="rId22" Target="slides/slide14.xml" Type="http://schemas.openxmlformats.org/officeDocument/2006/relationships/slide"/><Relationship Id="rId23" Target="slides/slide15.xml" Type="http://schemas.openxmlformats.org/officeDocument/2006/relationships/slide"/><Relationship Id="rId24" Target="slides/slide16.xml" Type="http://schemas.openxmlformats.org/officeDocument/2006/relationships/slide"/><Relationship Id="rId25" Target="slides/slide17.xml" Type="http://schemas.openxmlformats.org/officeDocument/2006/relationships/slide"/><Relationship Id="rId26" Target="slides/slide18.xml" Type="http://schemas.openxmlformats.org/officeDocument/2006/relationships/slide"/><Relationship Id="rId27" Target="slides/slide19.xml" Type="http://schemas.openxmlformats.org/officeDocument/2006/relationships/slide"/><Relationship Id="rId28" Target="slides/slide20.xml" Type="http://schemas.openxmlformats.org/officeDocument/2006/relationships/slide"/><Relationship Id="rId29" Target="notesSlides/notesSlide1.xml" Type="http://schemas.openxmlformats.org/officeDocument/2006/relationships/notesSlide"/><Relationship Id="rId3" Target="presProps.xml" Type="http://schemas.openxmlformats.org/officeDocument/2006/relationships/presProps"/><Relationship Id="rId30" Target="notesSlides/notesSlide2.xml" Type="http://schemas.openxmlformats.org/officeDocument/2006/relationships/notesSlide"/><Relationship Id="rId31" Target="notesSlides/notesSlide3.xml" Type="http://schemas.openxmlformats.org/officeDocument/2006/relationships/notesSlide"/><Relationship Id="rId32" Target="notesSlides/notesSlide4.xml" Type="http://schemas.openxmlformats.org/officeDocument/2006/relationships/notesSlide"/><Relationship Id="rId33" Target="notesSlides/notesSlide5.xml" Type="http://schemas.openxmlformats.org/officeDocument/2006/relationships/notesSlide"/><Relationship Id="rId34" Target="notesSlides/notesSlide6.xml" Type="http://schemas.openxmlformats.org/officeDocument/2006/relationships/notesSlide"/><Relationship Id="rId35" Target="notesSlides/notesSlide7.xml" Type="http://schemas.openxmlformats.org/officeDocument/2006/relationships/notesSlide"/><Relationship Id="rId36" Target="notesSlides/notesSlide8.xml" Type="http://schemas.openxmlformats.org/officeDocument/2006/relationships/notesSlide"/><Relationship Id="rId37" Target="notesSlides/notesSlide9.xml" Type="http://schemas.openxmlformats.org/officeDocument/2006/relationships/notesSlide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slideMasters/slideMaster1.xml" Type="http://schemas.openxmlformats.org/officeDocument/2006/relationships/slideMaster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42" Target="notesSlides/notesSlide14.xml" Type="http://schemas.openxmlformats.org/officeDocument/2006/relationships/notesSlide"/><Relationship Id="rId43" Target="notesSlides/notesSlide15.xml" Type="http://schemas.openxmlformats.org/officeDocument/2006/relationships/notesSlide"/><Relationship Id="rId44" Target="notesSlides/notesSlide16.xml" Type="http://schemas.openxmlformats.org/officeDocument/2006/relationships/notesSlide"/><Relationship Id="rId45" Target="notesSlides/notesSlide17.xml" Type="http://schemas.openxmlformats.org/officeDocument/2006/relationships/notesSlide"/><Relationship Id="rId46" Target="notesSlides/notesSlide18.xml" Type="http://schemas.openxmlformats.org/officeDocument/2006/relationships/notesSlide"/><Relationship Id="rId47" Target="notesSlides/notesSlide19.xml" Type="http://schemas.openxmlformats.org/officeDocument/2006/relationships/notesSlide"/><Relationship Id="rId48" Target="notesSlides/notesSlide20.xml" Type="http://schemas.openxmlformats.org/officeDocument/2006/relationships/notesSlide"/><Relationship Id="rId6" Target="notesMasters/notesMaster1.xml" Type="http://schemas.openxmlformats.org/officeDocument/2006/relationships/notesMaster"/><Relationship Id="rId7" Target="theme/theme2.xml" Type="http://schemas.openxmlformats.org/officeDocument/2006/relationships/theme"/><Relationship Id="rId8" Target="slideMasters/slideMaster2.xml" Type="http://schemas.openxmlformats.org/officeDocument/2006/relationships/slideMaster"/><Relationship Id="rId9" Target="slides/slide1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大家好，欢迎参加本次关于江苏今世缘酒业的深度分析报告。今天，我们将基于一份高盛分析师的内部辩论记录，从多个维度深入剖析这家区域性白酒龙头企业的现状与未来。希望通过这次分享，能为大家带来一些有价值的思考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商业模式变化的核心证据来自现金流。公司的自由现金流从2021年的24.4亿大幅缩水至2024年的10.5亿。这背后是大规模的固定资产投资和在建工程。卖方形象地指出，公司正在从白酒的“轻资产”模式，变成了类似“化工厂”的重资产模式，大量资金被固化在厂房和窖池中，商业模式正在变重、变苦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第三部分，我们来考察公司的安全边际。尽管增长和模式都出现了问题，但今世缘的ROE依然维持在22%左右的高位，这是否意味着它依然具备足够的安全边际呢？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我们用杜邦分析来拆解这个高ROE。可以看到，支撑ROE的主要是净利率，而净利率已经从31.7%下降到29.5%。同时，资产周转率基本停滞不前。这意味着，驱动ROE的核心引擎正在熄火，高ROE的光环下，其实暗藏着盈利能力下降的隐忧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另一个值得警惕的信号是利润的含金量。2024年，公司的经营现金流净额为28.67亿，首次低于34.12亿的净利润。这通常被解读为利润质量下降的信号，可能意味着部分利润并未转化为实际的现金流入，或者存在渠道回款不畅的问题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最后，我们来探讨最核心的问题：资本回报率。当公司的基本面发生变化时，市场给予它的估值体系是否也需要重新审视？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卖方分析师的结论非常明确：核心资产盈利能力的大幅下降，标志着公司原有的高成长估值坐标系已经完全失效。市场对它的定价逻辑，正在从单纯的“杀估值”，转变为更可怕的“杀业绩”。投资者不会为过去的辉煌买单，只会用脚投票，为未来的增长减速而抛售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综合以上所有分析，我们得出的最终结论是：今世缘正在经历一场“结构性降级”，建议短期回避。这个结论主要基于三点核心逻辑：首先，渠道信用已经透支，公司即将进入痛苦的去库存周期；其次，商业模式正在重塑，从轻资产转向重资产，在行业下行期极易产生无效资产；最后，公司的安全边际已经受损，核心盈利能力下滑，曾经的财务真实性溢价正在消失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基于以上结论，我们的行动建议是：减持或继续观望。在当前阶段，任何看似便宜的PE都可能是估值陷阱。投资者应该耐心等待两个明确的信号出现：一是合同负债的企稳回升，这代表渠道信心的恢复；二是库存周转天数出现拐点，这代表去库存周期的结束。只有这些信号明确后，再重新评估投资价值才更为稳妥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最后，我们来做一个简单的总结。今世缘的案例，不仅仅是关于这一家公司，它更像是一个缩影，反映了许多区域性白酒企业在成长到一定阶段后所面临的共同困境：如何突破地域限制实现全国化？如何在行业整体调整的背景下保持增长？希望通过今天的分析，能为大家在评估类似企业时，提供一些有益的思考框架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我的报告到此结束，感谢大家的观看！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本次报告将分为五个部分。首先，我们将探讨今世缘所处的行业属性，分析其护城河是否依然稳固；其次，深入辩论其商业模式的变化，特别是轻资产模式是否正在变重；接着，我们会考察其安全边际，评估高ROE的可持续性；然后，聚焦资本回报率的核心，判断其估值体系是否已经失效。最后，我们将综合所有分析，得出结论并给出投资建议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（无）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现在，我们进入第一部分：行业属性之争。白酒行业常被认为具有成瘾性和社交属性，拥有天然的护城河。但在当前的市场环境下，今世缘的这条护城河是否依然稳固呢？让我们通过数据来一探究竟。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首先看到的是增长数据。卖方分析师指出，2024年今世缘的营收增速从28%大幅下滑至14.3%，几乎腰斩；净利润增速更是从25%暴跌到8.8%。这组数据清晰地表明，公司过去的高速增长阶段可能已经结束，增长神话正在破灭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除了增长放缓，盈利能力也在承压。公司毛利率从2023年的78.35%下降到2024年的74.75%，一年之内下降了3.6个百分点。卖方分析师强调，对于白酒这种高毛利行业来说，如此幅度的下滑是非常危险的信号，直接反映了公司产品竞争力或成本控制能力的下降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另一个尖锐的问题是地域性。尽管今世缘在江苏市场根基深厚，但一旦走出江苏，它的品牌认知度和竞争力将面临巨大挑战。正如卖方所问：“走出江苏，今世缘是谁？”在全国化的道路上，它必须直面洋河、泸州老窖等巨头的激烈竞争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接下来，我们进入第二部分，商业模式之辩。白酒行业通常被认为是轻资产、高现金流的好生意。但今世缘的商业模式是否正在发生变化？它引以为傲的轻资产优势是否正在逆转？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商业模式变化的第一个信号来自渠道。公司的合同负债，也就是经销商的预付款，从24亿暴跌至15.93亿，同比下降超过33%。这是一个非常危险的信号，意味着经销商对未来的信心不足，不再愿意大量提前打款拿货，公司过去依赖的渠道压货模式难以为继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与渠道问题相伴的是高企的存货。公司存货从2022年的39.1亿激增至2024年的55.69亿。对此，买方认为这是宝贵的原酒储备，是未来的“核武器”；但卖方则认为，在消费降级的大背景下，不断增长的存货和持续下降的周转率，正在成为公司沉重的资金负担，更像是一颗“定时炸弹”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Shape 3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Shape 3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Relationship Id="rId2" Target="../slideLayouts/slideLayout12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FFFFFF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5748369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.jpeg" Type="http://schemas.openxmlformats.org/officeDocument/2006/relationships/image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notesSlides/notesSlide10.xml" Type="http://schemas.openxmlformats.org/officeDocument/2006/relationships/notesSlid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jpe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50.jpeg" Type="http://schemas.openxmlformats.org/officeDocument/2006/relationships/image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49.svg" Type="http://schemas.openxmlformats.org/officeDocument/2006/relationships/image"/><Relationship Id="rId11" Target="../notesSlides/notesSlide12.xml" Type="http://schemas.openxmlformats.org/officeDocument/2006/relationships/notesSlide"/><Relationship Id="rId2" Target="../media/image5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58.jpeg" Type="http://schemas.openxmlformats.org/officeDocument/2006/relationships/image"/><Relationship Id="rId11" Target="../notesSlides/notesSlide13.xml" Type="http://schemas.openxmlformats.org/officeDocument/2006/relationships/notesSlid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59.jpeg" Type="http://schemas.openxmlformats.org/officeDocument/2006/relationships/image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6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notesSlides/notesSlide15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66.svg" Type="http://schemas.openxmlformats.org/officeDocument/2006/relationships/image"/><Relationship Id="rId11" Target="../notesSlides/notesSlide16.xml" Type="http://schemas.openxmlformats.org/officeDocument/2006/relationships/notesSlid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jpe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73.jpeg" Type="http://schemas.openxmlformats.org/officeDocument/2006/relationships/image"/><Relationship Id="rId13" Target="../notesSlides/notesSlide17.xml" Type="http://schemas.openxmlformats.org/officeDocument/2006/relationships/notesSlide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74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Relationship Id="rId7" Target="../notesSlides/notesSlide18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77.jpeg" Type="http://schemas.openxmlformats.org/officeDocument/2006/relationships/image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notesSlides/notesSlide2.xml" Type="http://schemas.openxmlformats.org/officeDocument/2006/relationships/notesSlid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.jpeg" Type="http://schemas.openxmlformats.org/officeDocument/2006/relationships/image"/><Relationship Id="rId3" Target="../media/image78.jpeg" Type="http://schemas.openxmlformats.org/officeDocument/2006/relationships/image"/><Relationship Id="rId4" Target="../notesSlides/notesSlide20.xml" Type="http://schemas.openxmlformats.org/officeDocument/2006/relationships/notesSlide"/><Relationship Id="rId5" Target="../media/image7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2.jpeg" Type="http://schemas.openxmlformats.org/officeDocument/2006/relationships/image"/><Relationship Id="rId3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media/image23.png" Type="http://schemas.openxmlformats.org/officeDocument/2006/relationships/image"/><Relationship Id="rId8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31.jpeg" Type="http://schemas.openxmlformats.org/officeDocument/2006/relationships/image"/><Relationship Id="rId3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5.png" Type="http://schemas.openxmlformats.org/officeDocument/2006/relationships/image"/><Relationship Id="rId8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26.svg" Type="http://schemas.openxmlformats.org/officeDocument/2006/relationships/image"/><Relationship Id="rId11" Target="../notesSlides/notesSlide9.xml" Type="http://schemas.openxmlformats.org/officeDocument/2006/relationships/notesSlid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jpe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22.jpe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A192F">
              <a:alpha val="7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286000"/>
            <a:ext cx="1016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江苏今世缘酒业深度分析报告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2321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4A90E2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3429000"/>
            <a:ext cx="1016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8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基于高盛分析师辩论的多维度解读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016000" y="5842000"/>
            <a:ext cx="1016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江苏今世缘酒业股份有限公司 | 2025年2月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轻资产变重：自由现金流大幅缩水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397000"/>
            <a:ext cx="5080000" cy="4826000"/>
          </a:xfrm>
          <a:prstGeom prst="roundRect">
            <a:avLst>
              <a:gd name="adj" fmla="val 2631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6510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397000" y="1625600"/>
            <a:ext cx="419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商业模式质变：从轻资产走向重资产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16000" y="2032000"/>
            <a:ext cx="457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大规模资本开支将公司推向“重资产”模式，自由现金流从2021年的24.4亿锐减至2024年的10.5亿，资金被大量锁死在厂房与窖池中。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 rot="-9549" flipH="false" flipV="false">
            <a:off x="1016009" y="2914650"/>
            <a:ext cx="4572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FFFFF">
                <a:alpha val="1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3111500"/>
            <a:ext cx="304800" cy="30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397000" y="3086100"/>
            <a:ext cx="419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自由现金流断崖式下跌 (亿元)</a:t>
            </a:r>
            <a:endParaRPr lang="en-US" sz="1100"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 flipH="false" flipV="false">
            <a:off x="1016000" y="3492500"/>
            <a:ext cx="4572000" cy="25400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6096000" y="1397000"/>
            <a:ext cx="5080000" cy="4826000"/>
          </a:xfrm>
          <a:prstGeom prst="roundRect">
            <a:avLst>
              <a:gd name="adj" fmla="val 2631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308" r="308" t="0" b="0"/>
          <a:stretch>
            <a:fillRect/>
          </a:stretch>
        </p:blipFill>
        <p:spPr>
          <a:xfrm rot="0" flipH="false" flipV="false">
            <a:off x="6286500" y="1587500"/>
            <a:ext cx="4699000" cy="2286000"/>
          </a:xfrm>
          <a:prstGeom prst="roundRect">
            <a:avLst>
              <a:gd name="adj" fmla="val 5555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286500" y="4064000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6667500" y="4038600"/>
            <a:ext cx="431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SRT 深度观察：“化工厂”模式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6286500" y="4445000"/>
            <a:ext cx="4699000" cy="152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白酒行业本应是高经营杠杆、高现金流的“轻资产”行业。但金世元当前的策略使其变成了“化工厂模式”，大量资金沉淀在固定资产中。在行业下行期反而需要借钱运营，商业模式正在变重、变苦，这不是一个好兆头。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2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A192D">
              <a:alpha val="8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0" y="1778000"/>
            <a:ext cx="1219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80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0" y="3048000"/>
            <a:ext cx="1219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安全边际之考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34376" flipH="false" flipV="false">
            <a:off x="5461032" y="3930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F5A623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0" y="4191000"/>
            <a:ext cx="1219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800">
                <a:solidFill>
                  <a:srgbClr val="E5E7EB">
                    <a:alpha val="90196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高ROE能否持续？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ROE看似光鲜，实则暗藏隐忧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588000" cy="4318000"/>
          </a:xfrm>
          <a:prstGeom prst="roundRect">
            <a:avLst>
              <a:gd name="adj" fmla="val 2941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6505" r="16505" t="0" b="0"/>
          <a:stretch>
            <a:fillRect/>
          </a:stretch>
        </p:blipFill>
        <p:spPr>
          <a:xfrm rot="0" flipH="false" flipV="false">
            <a:off x="889000" y="1651000"/>
            <a:ext cx="5334000" cy="4064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6604000" y="1524000"/>
            <a:ext cx="4826000" cy="1143000"/>
          </a:xfrm>
          <a:prstGeom prst="roundRect">
            <a:avLst>
              <a:gd name="adj" fmla="val 11111"/>
            </a:avLst>
          </a:prstGeom>
          <a:solidFill>
            <a:srgbClr val="4A90E2">
              <a:alpha val="10000"/>
            </a:srgbClr>
          </a:solidFill>
          <a:ln cmpd="sng" cap="flat">
            <a:solidFill>
              <a:srgbClr val="2E75C9">
                <a:alpha val="1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6794500" y="1714500"/>
            <a:ext cx="406400" cy="4064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 flipH="false" flipV="false">
            <a:off x="7302500" y="1676400"/>
            <a:ext cx="381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净利率下滑：核心引擎熄火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7302500" y="2006600"/>
            <a:ext cx="381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从 31.7% 降至 29.5%，盈利能力边际减弱，支撑ROE的基石松动。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6604000" y="2857500"/>
            <a:ext cx="4826000" cy="1143000"/>
          </a:xfrm>
          <a:prstGeom prst="roundRect">
            <a:avLst>
              <a:gd name="adj" fmla="val 11111"/>
            </a:avLst>
          </a:prstGeom>
          <a:solidFill>
            <a:srgbClr val="4A90E2">
              <a:alpha val="10000"/>
            </a:srgbClr>
          </a:solidFill>
          <a:ln cmpd="sng" cap="flat">
            <a:solidFill>
              <a:srgbClr val="2E75C9">
                <a:alpha val="1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794500" y="3048000"/>
            <a:ext cx="406400" cy="4064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7302500" y="3009900"/>
            <a:ext cx="381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资产周转率：增长停滞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7302500" y="3340100"/>
            <a:ext cx="381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运营效率未见提升，基本处于停滞状态，未能形成新的增长动力。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6604000" y="4191000"/>
            <a:ext cx="4826000" cy="1143000"/>
          </a:xfrm>
          <a:prstGeom prst="roundRect">
            <a:avLst>
              <a:gd name="adj" fmla="val 11111"/>
            </a:avLst>
          </a:prstGeom>
          <a:solidFill>
            <a:srgbClr val="4A90E2">
              <a:alpha val="10000"/>
            </a:srgbClr>
          </a:solidFill>
          <a:ln cmpd="sng" cap="flat">
            <a:solidFill>
              <a:srgbClr val="2E75C9">
                <a:alpha val="1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6794500" y="4381500"/>
            <a:ext cx="406400" cy="406400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0" flipH="false" flipV="false">
            <a:off x="7302500" y="4343400"/>
            <a:ext cx="381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权益乘数：杠杆率稳定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 flipH="false" flipV="false">
            <a:off x="7302500" y="4673600"/>
            <a:ext cx="381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2024年数据显示杠杆率变动不大，未通过激进举债维持高ROE。</a:t>
            </a:r>
            <a:endParaRPr lang="en-US" sz="1100"/>
          </a:p>
        </p:txBody>
      </p:sp>
      <p:cxnSp>
        <p:nvCxnSpPr>
          <p:cNvPr name="Connector 17" id="17"/>
          <p:cNvCxnSpPr/>
          <p:nvPr/>
        </p:nvCxnSpPr>
        <p:spPr>
          <a:xfrm rot="-4092" flipH="false" flipV="false">
            <a:off x="762004" y="5581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9B9B9B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762000" y="5778500"/>
            <a:ext cx="254000" cy="254000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0" flipH="false" flipV="false">
            <a:off x="1143000" y="5740400"/>
            <a:ext cx="10287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C8C8C8"/>
                </a:solidFill>
                <a:latin typeface="Noto Sans SC"/>
                <a:ea typeface="Noto Sans SC"/>
                <a:cs typeface="Noto Sans SC"/>
                <a:sym typeface="Noto Sans SC"/>
              </a:rPr>
              <a:t>总结：虽然ROE绝对值仍高，但驱动因素已发生不利变化，净利率下滑与周转率停滞预示未来增长乏力。</a:t>
            </a:r>
            <a:endParaRPr lang="en-US" sz="1100"/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利润含金量下降：经营现金流低于净利润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080000" cy="4572000"/>
          </a:xfrm>
          <a:prstGeom prst="roundRect">
            <a:avLst>
              <a:gd name="adj" fmla="val 277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7780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397000" y="1752600"/>
            <a:ext cx="419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核心观点：利润质量存疑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9549" flipH="false" flipV="false">
            <a:off x="1016009" y="2216150"/>
            <a:ext cx="4572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FFFFF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2413000"/>
            <a:ext cx="304800" cy="3048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1397000" y="2413000"/>
            <a:ext cx="4191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2024年净利润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1397000" y="2717800"/>
            <a:ext cx="4191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4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34.12 亿</a:t>
            </a:r>
            <a:endParaRPr lang="en-US" sz="1100"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16000" y="3302000"/>
            <a:ext cx="304800" cy="3048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1397000" y="3302000"/>
            <a:ext cx="4191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2024年经营现金流净额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1397000" y="3606800"/>
            <a:ext cx="4191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4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28.67 亿</a:t>
            </a:r>
            <a:endParaRPr lang="en-US" sz="1100"/>
          </a:p>
        </p:txBody>
      </p:sp>
      <p:cxnSp>
        <p:nvCxnSpPr>
          <p:cNvPr name="Connector 13" id="13"/>
          <p:cNvCxnSpPr/>
          <p:nvPr/>
        </p:nvCxnSpPr>
        <p:spPr>
          <a:xfrm rot="-9549" flipH="false" flipV="false">
            <a:off x="1016009" y="4184650"/>
            <a:ext cx="4572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FFFFF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4" id="14"/>
          <p:cNvSpPr/>
          <p:nvPr/>
        </p:nvSpPr>
        <p:spPr>
          <a:xfrm rot="0" flipH="false" flipV="false">
            <a:off x="1016000" y="4381500"/>
            <a:ext cx="45720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分析：经营现金流净额首次低于净利润，表明利润的“含金量”在下降。这通常暗示可能存在账面利润未转化为实际现金流入，或面临渠道回款困难的风险。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6096000" y="1524000"/>
            <a:ext cx="5334000" cy="4572000"/>
          </a:xfrm>
          <a:prstGeom prst="roundRect">
            <a:avLst>
              <a:gd name="adj" fmla="val 277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350000" y="1778000"/>
            <a:ext cx="304800" cy="3048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6731000" y="1752600"/>
            <a:ext cx="4445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历史趋势对比图</a:t>
            </a:r>
            <a:endParaRPr lang="en-US" sz="1100"/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rcRect l="13989" r="13989" t="0" b="0"/>
          <a:stretch>
            <a:fillRect/>
          </a:stretch>
        </p:blipFill>
        <p:spPr>
          <a:xfrm rot="0" flipH="false" flipV="false">
            <a:off x="6350000" y="2286000"/>
            <a:ext cx="4826000" cy="3302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B1730">
              <a:alpha val="8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0" y="1778000"/>
            <a:ext cx="1219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80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0" y="3175000"/>
            <a:ext cx="1219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资本回报率之核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42969" flipH="false" flipV="false">
            <a:off x="5588040" y="41211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4A90E2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0" y="4381500"/>
            <a:ext cx="1219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800">
                <a:solidFill>
                  <a:srgbClr val="A0AEC0"/>
                </a:solidFill>
                <a:latin typeface="Noto Sans SC"/>
                <a:ea typeface="Noto Sans SC"/>
                <a:cs typeface="Noto Sans SC"/>
                <a:sym typeface="Noto Sans SC"/>
              </a:rPr>
              <a:t>估值体系是否失效？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估值坐标系失效：从杀估值到杀业绩</a:t>
            </a:r>
            <a:endParaRPr lang="en-US" sz="1100"/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r="0" t="76" b="76"/>
          <a:stretch>
            <a:fillRect/>
          </a:stretch>
        </p:blipFill>
        <p:spPr>
          <a:xfrm rot="0" flipH="false" flipV="false">
            <a:off x="762000" y="1524000"/>
            <a:ext cx="5080000" cy="2997200"/>
          </a:xfrm>
          <a:prstGeom prst="rect">
            <a:avLst/>
          </a:prstGeom>
          <a:noFill/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</p:pic>
      <p:sp>
        <p:nvSpPr>
          <p:cNvPr name="AutoShape 4" id="4"/>
          <p:cNvSpPr/>
          <p:nvPr/>
        </p:nvSpPr>
        <p:spPr>
          <a:xfrm rot="0" flipH="false" flipV="false">
            <a:off x="762000" y="4699000"/>
            <a:ext cx="5080000" cy="1651000"/>
          </a:xfrm>
          <a:prstGeom prst="roundRect">
            <a:avLst>
              <a:gd name="adj" fmla="val 7692"/>
            </a:avLst>
          </a:prstGeom>
          <a:solidFill>
            <a:srgbClr val="4A90E2">
              <a:alpha val="10000"/>
            </a:srgbClr>
          </a:solidFill>
          <a:ln w="12700" cmpd="sng" cap="flat">
            <a:solidFill>
              <a:srgbClr val="4A90E2">
                <a:alpha val="5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952500" y="4889500"/>
            <a:ext cx="304800" cy="3048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333500" y="4851400"/>
            <a:ext cx="431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核心观点：估值体系崩塌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952500" y="5270500"/>
            <a:ext cx="46990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C8C8C8"/>
                </a:solidFill>
                <a:latin typeface="Noto Sans SC"/>
                <a:ea typeface="Noto Sans SC"/>
                <a:cs typeface="Noto Sans SC"/>
                <a:sym typeface="Noto Sans SC"/>
              </a:rPr>
              <a:t>核心资产盈利能力的大幅下降，意味着原有的高成长估值体系已失效，市场定价逻辑正在从单纯的“杀估值”转向更严峻的“杀业绩”。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096000" y="1524000"/>
            <a:ext cx="5334000" cy="2413000"/>
          </a:xfrm>
          <a:prstGeom prst="roundRect">
            <a:avLst>
              <a:gd name="adj" fmla="val 5263"/>
            </a:avLst>
          </a:prstGeom>
          <a:solidFill>
            <a:srgbClr val="FFFFFF">
              <a:alpha val="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286500" y="1714500"/>
            <a:ext cx="304800" cy="3048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6667500" y="1676400"/>
            <a:ext cx="457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盈利能力断崖式下跌 (2022 vs 2024)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6286500" y="2159000"/>
            <a:ext cx="495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2022年盈利能力：</a:t>
            </a:r>
            <a:r>
              <a:rPr lang="en-US" b="true" i="false" strike="noStrike" u="none" sz="24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87%</a:t>
            </a:r>
            <a:endParaRPr lang="en-US" sz="1100"/>
          </a:p>
        </p:txBody>
      </p:sp>
      <p:cxnSp>
        <p:nvCxnSpPr>
          <p:cNvPr name="Connector 12" id="12"/>
          <p:cNvCxnSpPr/>
          <p:nvPr/>
        </p:nvCxnSpPr>
        <p:spPr>
          <a:xfrm rot="-8814" flipH="false" flipV="false">
            <a:off x="6286508" y="2660650"/>
            <a:ext cx="4953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FFFFF">
                <a:alpha val="1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name="AutoShape 13" id="13"/>
          <p:cNvSpPr/>
          <p:nvPr/>
        </p:nvSpPr>
        <p:spPr>
          <a:xfrm rot="0" flipH="false" flipV="false">
            <a:off x="6286500" y="2794000"/>
            <a:ext cx="495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2024年盈利能力：</a:t>
            </a:r>
            <a:r>
              <a:rPr lang="en-US" b="true" i="false" strike="noStrike" u="none" sz="24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47%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6096000" y="4191000"/>
            <a:ext cx="53340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6286500" y="4381500"/>
            <a:ext cx="304800" cy="304800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 flipH="false" flipV="false">
            <a:off x="6667500" y="4343400"/>
            <a:ext cx="457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SRT 深度解读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 rot="0" flipH="false" flipV="false">
            <a:off x="6286500" y="4762500"/>
            <a:ext cx="49530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4B4B4"/>
                </a:solidFill>
                <a:latin typeface="Noto Sans SC"/>
                <a:ea typeface="Noto Sans SC"/>
                <a:cs typeface="Noto Sans SC"/>
                <a:sym typeface="Noto Sans SC"/>
              </a:rPr>
              <a:t>卖方观点认为，这本质上不是在杀估值，而是在杀业绩预期。投资者不会为过去的辉煌买单，面对未来增长的减速，市场选择用脚投票，进行抛售。</a:t>
            </a:r>
            <a:endParaRPr lang="en-US" sz="1100"/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最终结论：结构性降级，短期回避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334000" cy="13970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7145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524000" y="1676400"/>
            <a:ext cx="431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渠道信用透支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524000" y="2057400"/>
            <a:ext cx="431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合同负债崩塌，渠道库存高企，公司即将进入深度去库存周期。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762000" y="3111500"/>
            <a:ext cx="5334000" cy="13970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3302000"/>
            <a:ext cx="406400" cy="4064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524000" y="3263900"/>
            <a:ext cx="431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商业模式重塑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1524000" y="3644900"/>
            <a:ext cx="431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从轻资产向重资产转型，行业下行期易产生无效资产，资产周转率面临考验。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762000" y="4699000"/>
            <a:ext cx="5334000" cy="13970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16000" y="4889500"/>
            <a:ext cx="406400" cy="4064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1524000" y="4851400"/>
            <a:ext cx="431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安全边际受损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1524000" y="5232400"/>
            <a:ext cx="431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核心盈利能力下滑，过往的财务真实性溢价消失，估值体系面临重构。</a:t>
            </a:r>
            <a:endParaRPr lang="en-US" sz="1100"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1086" r="1086" t="0" b="0"/>
          <a:stretch>
            <a:fillRect/>
          </a:stretch>
        </p:blipFill>
        <p:spPr>
          <a:xfrm rot="0" flipH="false" flipV="false">
            <a:off x="6350000" y="1524000"/>
            <a:ext cx="5080000" cy="2921000"/>
          </a:xfrm>
          <a:prstGeom prst="roundRect">
            <a:avLst>
              <a:gd name="adj" fmla="val 4347"/>
            </a:avLst>
          </a:prstGeom>
          <a:noFill/>
          <a:ln w="12700" cmpd="sng" cap="flat">
            <a:solidFill>
              <a:srgbClr val="4A90E2">
                <a:alpha val="50000"/>
              </a:srgbClr>
            </a:solidFill>
            <a:prstDash val="solid"/>
            <a:round/>
          </a:ln>
        </p:spPr>
      </p:pic>
      <p:sp>
        <p:nvSpPr>
          <p:cNvPr name="AutoShape 16" id="16"/>
          <p:cNvSpPr/>
          <p:nvPr/>
        </p:nvSpPr>
        <p:spPr>
          <a:xfrm rot="0" flipH="false" flipV="false">
            <a:off x="6350000" y="4635500"/>
            <a:ext cx="5080000" cy="1460500"/>
          </a:xfrm>
          <a:prstGeom prst="roundRect">
            <a:avLst>
              <a:gd name="adj" fmla="val 8695"/>
            </a:avLst>
          </a:prstGeom>
          <a:solidFill>
            <a:srgbClr val="4A90E2">
              <a:alpha val="10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6540500" y="4800600"/>
            <a:ext cx="304800" cy="304800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0" flipH="false" flipV="false">
            <a:off x="6921500" y="4775200"/>
            <a:ext cx="4318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4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首席研究员观点 (SRT)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6540500" y="5143500"/>
            <a:ext cx="4699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金石元已从高成长白酒标的正式转变为周期性重资产标的，建议投资者短期回避，等待去库存周期结束后的新平衡。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行动建议：等待明确信号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397000"/>
            <a:ext cx="5588000" cy="4953000"/>
          </a:xfrm>
          <a:prstGeom prst="roundRect">
            <a:avLst>
              <a:gd name="adj" fmla="val 2564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6510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397000" y="1625600"/>
            <a:ext cx="4699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核心策略：减持或观望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16000" y="2006600"/>
            <a:ext cx="508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当前阶段需保持耐心，等待明确的市场拐点信号，避免陷入估值陷阱。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 rot="-8594" flipH="false" flipV="false">
            <a:off x="1016008" y="2597150"/>
            <a:ext cx="5080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FFFFF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2794000"/>
            <a:ext cx="304800" cy="30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397000" y="2768600"/>
            <a:ext cx="4699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关键观察指标 (KPIs)</a:t>
            </a:r>
            <a:endParaRPr lang="en-US" sz="1100"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16000" y="3238500"/>
            <a:ext cx="254000" cy="2540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1397000" y="3213100"/>
            <a:ext cx="4699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4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合同负债企稳回升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代表渠道信心恢复，下游需求回暖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1016000" y="3746500"/>
            <a:ext cx="254000" cy="2540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1397000" y="3721100"/>
            <a:ext cx="4699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4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库存周转天数出现拐点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代表去库存周期结束，经营效率改善</a:t>
            </a:r>
          </a:p>
        </p:txBody>
      </p:sp>
      <p:cxnSp>
        <p:nvCxnSpPr>
          <p:cNvPr name="Connector 14" id="14"/>
          <p:cNvCxnSpPr/>
          <p:nvPr/>
        </p:nvCxnSpPr>
        <p:spPr>
          <a:xfrm rot="-8594" flipH="false" flipV="false">
            <a:off x="1016008" y="4311650"/>
            <a:ext cx="5080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FFFFF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0" flipH="false" flipV="false">
            <a:off x="1016000" y="4508500"/>
            <a:ext cx="304800" cy="304800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 flipH="false" flipV="false">
            <a:off x="1397000" y="4483100"/>
            <a:ext cx="4699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SRT 风险提示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 rot="0" flipH="false" flipV="false">
            <a:off x="1016000" y="4864100"/>
            <a:ext cx="5080000" cy="1143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在上述信号明确之前，市盈率(PE)的每一次下行看似便宜，都可能是估值陷阱。建议在信号确认后再重新评估投资价值。</a:t>
            </a:r>
            <a:endParaRPr lang="en-US" sz="1100"/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rcRect l="13461" r="13461" t="0" b="0"/>
          <a:stretch>
            <a:fillRect/>
          </a:stretch>
        </p:blipFill>
        <p:spPr>
          <a:xfrm rot="0" flipH="false" flipV="false">
            <a:off x="6604000" y="1397000"/>
            <a:ext cx="4826000" cy="4953000"/>
          </a:xfrm>
          <a:prstGeom prst="roundRect">
            <a:avLst>
              <a:gd name="adj" fmla="val 2631"/>
            </a:avLst>
          </a:prstGeom>
          <a:noFill/>
          <a:ln w="12700" cmpd="sng" cap="flat">
            <a:solidFill>
              <a:srgbClr val="FFFFFF">
                <a:alpha val="10000"/>
              </a:srgbClr>
            </a:solidFill>
            <a:prstDash val="solid"/>
            <a:round/>
          </a:ln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总结：一个区域性白酒企业的成长困境</a:t>
            </a:r>
            <a:endParaRPr lang="en-US" sz="1100"/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6421" r="16421" t="0" b="0"/>
          <a:stretch>
            <a:fillRect/>
          </a:stretch>
        </p:blipFill>
        <p:spPr>
          <a:xfrm rot="0" flipH="false" flipV="false">
            <a:off x="762000" y="1524000"/>
            <a:ext cx="5080000" cy="4318000"/>
          </a:xfrm>
          <a:prstGeom prst="roundRect">
            <a:avLst>
              <a:gd name="adj" fmla="val 2941"/>
            </a:avLst>
          </a:prstGeom>
          <a:noFill/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6223000" y="15875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6604000" y="1549400"/>
            <a:ext cx="482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成长阵痛：从高成长向周期股转型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6223000" y="1968500"/>
            <a:ext cx="5207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今世缘作为苏酒代表，正面临全国化扩张受阻与行业深度调整的双重挑战。这不仅是个案，更是区域性白酒企业在成长到一定阶段后，普遍面临的“天花板”困境。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 rot="-8384" flipH="false" flipV="false">
            <a:off x="6223008" y="3359150"/>
            <a:ext cx="5207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9B9B9B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223000" y="3619500"/>
            <a:ext cx="304800" cy="30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6604000" y="3581400"/>
            <a:ext cx="482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价值重估：审视企业的真实价值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6223000" y="4000500"/>
            <a:ext cx="5207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该案例提供了一个关键的思考框架：在行业周期变化中，我们不应仅关注短期的业绩波动，更应穿透周期，重新评估企业的核心竞争力与长期生存价值。</a:t>
            </a:r>
            <a:endParaRPr lang="en-US" sz="1100"/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A1428">
              <a:alpha val="6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413000"/>
            <a:ext cx="10160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感谢观看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1016000" y="3429000"/>
            <a:ext cx="10160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400" spc="4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THANKS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42969" flipH="false" flipV="false">
            <a:off x="5588040" y="41846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FFFFFF">
                <a:alpha val="5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目录 / CONTENTS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34376" flipH="false" flipV="false">
            <a:off x="762032" y="1263650"/>
            <a:ext cx="1270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F5A623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762000" y="1651000"/>
            <a:ext cx="5207000" cy="1079500"/>
          </a:xfrm>
          <a:prstGeom prst="roundRect">
            <a:avLst>
              <a:gd name="adj" fmla="val 11764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930400"/>
            <a:ext cx="508000" cy="5080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651000" y="1803400"/>
            <a:ext cx="635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651000" y="21590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C8C8C8"/>
                </a:solidFill>
                <a:latin typeface="Noto Sans SC"/>
                <a:ea typeface="Noto Sans SC"/>
                <a:cs typeface="Noto Sans SC"/>
                <a:sym typeface="Noto Sans SC"/>
              </a:rPr>
              <a:t>行业属性之争：护城河是否稳固？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223000" y="1651000"/>
            <a:ext cx="5207000" cy="1079500"/>
          </a:xfrm>
          <a:prstGeom prst="roundRect">
            <a:avLst>
              <a:gd name="adj" fmla="val 11764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477000" y="1930400"/>
            <a:ext cx="508000" cy="5080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7112000" y="1803400"/>
            <a:ext cx="635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7112000" y="21590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C8C8C8"/>
                </a:solidFill>
                <a:latin typeface="Noto Sans SC"/>
                <a:ea typeface="Noto Sans SC"/>
                <a:cs typeface="Noto Sans SC"/>
                <a:sym typeface="Noto Sans SC"/>
              </a:rPr>
              <a:t>商业模式之辩：轻资产优势是否逆转？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762000" y="2921000"/>
            <a:ext cx="5207000" cy="1079500"/>
          </a:xfrm>
          <a:prstGeom prst="roundRect">
            <a:avLst>
              <a:gd name="adj" fmla="val 11764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16000" y="3200400"/>
            <a:ext cx="508000" cy="5080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1651000" y="3073400"/>
            <a:ext cx="635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1651000" y="34290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C8C8C8"/>
                </a:solidFill>
                <a:latin typeface="Noto Sans SC"/>
                <a:ea typeface="Noto Sans SC"/>
                <a:cs typeface="Noto Sans SC"/>
                <a:sym typeface="Noto Sans SC"/>
              </a:rPr>
              <a:t>安全边际之考：高ROE能否持续？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 flipH="false" flipV="false">
            <a:off x="6223000" y="2921000"/>
            <a:ext cx="5207000" cy="1079500"/>
          </a:xfrm>
          <a:prstGeom prst="roundRect">
            <a:avLst>
              <a:gd name="adj" fmla="val 11764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477000" y="3200400"/>
            <a:ext cx="508000" cy="508000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0" flipH="false" flipV="false">
            <a:off x="7112000" y="3073400"/>
            <a:ext cx="635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7112000" y="34290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C8C8C8"/>
                </a:solidFill>
                <a:latin typeface="Noto Sans SC"/>
                <a:ea typeface="Noto Sans SC"/>
                <a:cs typeface="Noto Sans SC"/>
                <a:sym typeface="Noto Sans SC"/>
              </a:rPr>
              <a:t>资本回报率之核：估值体系是否失效？</a:t>
            </a:r>
            <a:endParaRPr lang="en-US" sz="1100"/>
          </a:p>
        </p:txBody>
      </p:sp>
      <p:sp>
        <p:nvSpPr>
          <p:cNvPr name="AutoShape 20" id="20"/>
          <p:cNvSpPr/>
          <p:nvPr/>
        </p:nvSpPr>
        <p:spPr>
          <a:xfrm rot="0" flipH="false" flipV="false">
            <a:off x="762000" y="4191000"/>
            <a:ext cx="10668000" cy="1079500"/>
          </a:xfrm>
          <a:prstGeom prst="roundRect">
            <a:avLst>
              <a:gd name="adj" fmla="val 11764"/>
            </a:avLst>
          </a:prstGeom>
          <a:solidFill>
            <a:srgbClr val="4A90E2">
              <a:alpha val="10000"/>
            </a:srgbClr>
          </a:solidFill>
          <a:ln w="12700" cmpd="sng" cap="flat">
            <a:solidFill>
              <a:srgbClr val="4A90E2">
                <a:alpha val="5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0" flipH="false" flipV="false">
            <a:off x="1016000" y="4470400"/>
            <a:ext cx="508000" cy="508000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 flipH="false" flipV="false">
            <a:off x="1651000" y="4343400"/>
            <a:ext cx="635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05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 rot="0" flipH="false" flipV="false">
            <a:off x="1651000" y="4699000"/>
            <a:ext cx="9525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C8C8C8"/>
                </a:solidFill>
                <a:latin typeface="Noto Sans SC"/>
                <a:ea typeface="Noto Sans SC"/>
                <a:cs typeface="Noto Sans SC"/>
                <a:sym typeface="Noto Sans SC"/>
              </a:rPr>
              <a:t>结论与建议：结构性降级下的投资策略</a:t>
            </a:r>
            <a:endParaRPr lang="en-US" sz="1100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6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r="0" t="146" b="146"/>
          <a:stretch>
            <a:fillRect/>
          </a:stretch>
        </p:blipFill>
        <p:spPr>
          <a:xfrm rot="0" flipH="false" flipV="false">
            <a:off x="4699000" y="2286000"/>
            <a:ext cx="2794000" cy="129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1016000" y="3810000"/>
            <a:ext cx="1016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24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江苏今世缘酒业股份有限公司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34376" flipH="false" flipV="false">
            <a:off x="5461032" y="4438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4A90E2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6190112"/>
            <a:ext cx="1524000" cy="667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F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50A14">
              <a:alpha val="8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609600" y="1778000"/>
            <a:ext cx="5080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60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609600" y="2794000"/>
            <a:ext cx="1016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行业属性之争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34376" flipH="false" flipV="false">
            <a:off x="609632" y="3676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F5A623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609600" y="3873500"/>
            <a:ext cx="1016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DCDCDC">
                    <a:alpha val="90196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护城河是否稳固？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增长神话不再：营收与净利润增速腰斩</a:t>
            </a:r>
            <a:endParaRPr lang="en-US" sz="1100"/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9733" r="19733" t="0" b="0"/>
          <a:stretch>
            <a:fillRect/>
          </a:stretch>
        </p:blipFill>
        <p:spPr>
          <a:xfrm rot="0" flipH="false" flipV="false">
            <a:off x="762000" y="1524000"/>
            <a:ext cx="5080000" cy="4318000"/>
          </a:xfrm>
          <a:prstGeom prst="roundRect">
            <a:avLst>
              <a:gd name="adj" fmla="val 2941"/>
            </a:avLst>
          </a:prstGeom>
          <a:noFill/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</p:pic>
      <p:sp>
        <p:nvSpPr>
          <p:cNvPr name="AutoShape 4" id="4"/>
          <p:cNvSpPr/>
          <p:nvPr/>
        </p:nvSpPr>
        <p:spPr>
          <a:xfrm rot="0" flipH="false" flipV="false">
            <a:off x="6223000" y="1524000"/>
            <a:ext cx="5207000" cy="1270000"/>
          </a:xfrm>
          <a:prstGeom prst="roundRect">
            <a:avLst>
              <a:gd name="adj" fmla="val 10000"/>
            </a:avLst>
          </a:prstGeom>
          <a:solidFill>
            <a:srgbClr val="4A90E2">
              <a:alpha val="10000"/>
            </a:srgbClr>
          </a:solidFill>
          <a:ln cmpd="sng" cap="flat">
            <a:solidFill>
              <a:srgbClr val="2E75C9">
                <a:alpha val="1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6477000" y="1714500"/>
            <a:ext cx="304800" cy="3048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6858000" y="1676400"/>
            <a:ext cx="431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核心观点：增长神话破灭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6477000" y="2032000"/>
            <a:ext cx="4699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卖方观点认为，2024年公司营收和净利润增速出现断崖式下跌，过去的高速增长阶段可能已经结束。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223000" y="3048000"/>
            <a:ext cx="5207000" cy="1143000"/>
          </a:xfrm>
          <a:prstGeom prst="roundRect">
            <a:avLst>
              <a:gd name="adj" fmla="val 11111"/>
            </a:avLst>
          </a:prstGeom>
          <a:solidFill>
            <a:srgbClr val="FFFFFF">
              <a:alpha val="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477000" y="3238500"/>
            <a:ext cx="304800" cy="3048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6858000" y="3238500"/>
            <a:ext cx="4318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营收增速断崖式下滑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6477000" y="3556000"/>
            <a:ext cx="4699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28% →</a:t>
            </a:r>
            <a:r>
              <a:rPr lang="en-US" b="true" i="false" strike="noStrike" u="none" sz="24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14.3%</a:t>
            </a:r>
            <a:r>
              <a:rPr lang="en-US" b="false" i="false" strike="noStrike" u="none" sz="12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(近乎腰斩)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6223000" y="4445000"/>
            <a:ext cx="5207000" cy="1143000"/>
          </a:xfrm>
          <a:prstGeom prst="roundRect">
            <a:avLst>
              <a:gd name="adj" fmla="val 11111"/>
            </a:avLst>
          </a:prstGeom>
          <a:solidFill>
            <a:srgbClr val="FFFFFF">
              <a:alpha val="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6477000" y="4635500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6858000" y="4635500"/>
            <a:ext cx="4318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净利润增速大幅放缓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6477000" y="4953000"/>
            <a:ext cx="4699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25% →</a:t>
            </a:r>
            <a:r>
              <a:rPr lang="en-US" b="true" i="false" strike="noStrike" u="none" sz="24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8.8%</a:t>
            </a:r>
            <a:r>
              <a:rPr lang="en-US" b="false" i="false" strike="noStrike" u="none" sz="12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(暴跌65%)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盈利能力承压：毛利率显著下滑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397000"/>
            <a:ext cx="5207000" cy="4826000"/>
          </a:xfrm>
          <a:prstGeom prst="roundRect">
            <a:avLst>
              <a:gd name="adj" fmla="val 2631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6510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397000" y="1625600"/>
            <a:ext cx="431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核心观点：利润空间大幅缩水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16000" y="2032000"/>
            <a:ext cx="4699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毛利率下滑是盈利能力下降的直接体现。卖方指出，3.6个百分点的降幅在白酒行业是致命的，显示出成本控制或产品竞争力的隐忧。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 rot="-9291" flipH="false" flipV="false">
            <a:off x="1016009" y="2914650"/>
            <a:ext cx="4699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FFFFF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8" id="8"/>
          <p:cNvSpPr/>
          <p:nvPr/>
        </p:nvSpPr>
        <p:spPr>
          <a:xfrm rot="0" flipH="false" flipV="false">
            <a:off x="1016000" y="3111500"/>
            <a:ext cx="127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2023年毛利率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1016000" y="3429000"/>
            <a:ext cx="1905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4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78.35%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3048000" y="3111500"/>
            <a:ext cx="127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2024年毛利率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3048000" y="3429000"/>
            <a:ext cx="1905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4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74.75%</a:t>
            </a:r>
            <a:endParaRPr lang="en-US" sz="1100"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4000500"/>
            <a:ext cx="254000" cy="2540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1333500" y="39624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同比下降 3.6 个百分点 (降幅显著)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6223000" y="1397000"/>
            <a:ext cx="5207000" cy="4826000"/>
          </a:xfrm>
          <a:prstGeom prst="roundRect">
            <a:avLst>
              <a:gd name="adj" fmla="val 2631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r="0" t="6756" b="6756"/>
          <a:stretch>
            <a:fillRect/>
          </a:stretch>
        </p:blipFill>
        <p:spPr>
          <a:xfrm rot="0" flipH="false" flipV="false">
            <a:off x="6477000" y="1651000"/>
            <a:ext cx="4699000" cy="2286000"/>
          </a:xfrm>
          <a:prstGeom prst="roundRect">
            <a:avLst>
              <a:gd name="adj" fmla="val 5555"/>
            </a:avLst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16" id="16"/>
          <p:cNvSpPr/>
          <p:nvPr/>
        </p:nvSpPr>
        <p:spPr>
          <a:xfrm rot="0" flipH="false" flipV="false">
            <a:off x="6477000" y="4127500"/>
            <a:ext cx="4699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4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毛利率变动趋势 (2023 vs 2024)</a:t>
            </a:r>
            <a:endParaRPr lang="en-US" sz="1100"/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 flipH="false" flipV="false">
            <a:off x="6477000" y="4445000"/>
            <a:ext cx="4699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走出江苏，今世缘是谁？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080000" cy="4572000"/>
          </a:xfrm>
          <a:prstGeom prst="roundRect">
            <a:avLst>
              <a:gd name="adj" fmla="val 277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r="0" t="13888" b="13888"/>
          <a:stretch>
            <a:fillRect/>
          </a:stretch>
        </p:blipFill>
        <p:spPr>
          <a:xfrm rot="0" flipH="false" flipV="false">
            <a:off x="1016000" y="1778000"/>
            <a:ext cx="4572000" cy="3302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1016000" y="5207000"/>
            <a:ext cx="457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核心基本盘：江苏市场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6096000" y="1524000"/>
            <a:ext cx="5334000" cy="4572000"/>
          </a:xfrm>
          <a:prstGeom prst="roundRect">
            <a:avLst>
              <a:gd name="adj" fmla="val 277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F5A623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6350000" y="1778000"/>
            <a:ext cx="304800" cy="3048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6731000" y="1752600"/>
            <a:ext cx="4445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核心挑战：地域性局限</a:t>
            </a:r>
            <a:endParaRPr lang="en-US" sz="1100"/>
          </a:p>
        </p:txBody>
      </p:sp>
      <p:cxnSp>
        <p:nvCxnSpPr>
          <p:cNvPr name="Connector 9" id="9"/>
          <p:cNvCxnSpPr/>
          <p:nvPr/>
        </p:nvCxnSpPr>
        <p:spPr>
          <a:xfrm rot="-9046" flipH="false" flipV="false">
            <a:off x="6350008" y="2216150"/>
            <a:ext cx="4826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FFFFFF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r="0" t="0" b="0"/>
          <a:stretch>
            <a:fillRect/>
          </a:stretch>
        </p:blipFill>
        <p:spPr>
          <a:xfrm rot="0" flipH="false" flipV="false">
            <a:off x="6350000" y="2413000"/>
            <a:ext cx="1016000" cy="1016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11" id="11"/>
          <p:cNvSpPr/>
          <p:nvPr/>
        </p:nvSpPr>
        <p:spPr>
          <a:xfrm rot="0" flipH="false" flipV="false">
            <a:off x="7493000" y="2476500"/>
            <a:ext cx="36830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洋河股份 (Yanghe)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省内强劲对手，全国化布局成熟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r="0" t="11600" b="11600"/>
          <a:stretch>
            <a:fillRect/>
          </a:stretch>
        </p:blipFill>
        <p:spPr>
          <a:xfrm rot="0" flipH="false" flipV="false">
            <a:off x="6350000" y="3556000"/>
            <a:ext cx="1016000" cy="1016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13" id="13"/>
          <p:cNvSpPr/>
          <p:nvPr/>
        </p:nvSpPr>
        <p:spPr>
          <a:xfrm rot="0" flipH="false" flipV="false">
            <a:off x="7493000" y="3619500"/>
            <a:ext cx="36830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泸州老窖 (Luzhou Laojiao)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false" i="false" strike="noStrike" u="none" sz="12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全国性名酒巨头，品牌壁垒高</a:t>
            </a:r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6350000" y="4699000"/>
            <a:ext cx="4826000" cy="1143000"/>
          </a:xfrm>
          <a:prstGeom prst="roundRect">
            <a:avLst>
              <a:gd name="adj" fmla="val 5555"/>
            </a:avLst>
          </a:prstGeom>
          <a:solidFill>
            <a:srgbClr val="4A90E2">
              <a:alpha val="1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6477000" y="4826000"/>
            <a:ext cx="203200" cy="203200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 flipH="false" flipV="false">
            <a:off x="6731000" y="4800600"/>
            <a:ext cx="4318000" cy="939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4B4B4"/>
                </a:solidFill>
                <a:latin typeface="Noto Sans SC"/>
                <a:ea typeface="Noto Sans SC"/>
                <a:cs typeface="Noto Sans SC"/>
                <a:sym typeface="Noto Sans SC"/>
              </a:rPr>
              <a:t>卖方观点：“走出江苏，今世缘是谁？”在全国化竞争中，品牌认知度面临巨大挑战，需直面行业巨头的围剿。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34179" b="34179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F172A">
              <a:alpha val="8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0" y="1778000"/>
            <a:ext cx="1219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80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0" y="3175000"/>
            <a:ext cx="1219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商业模式之辩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34376" flipH="false" flipV="false">
            <a:off x="5461032" y="41211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F5A623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0" y="4318000"/>
            <a:ext cx="1219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D1D5DB"/>
                </a:solidFill>
                <a:latin typeface="Noto Sans SC"/>
                <a:ea typeface="Noto Sans SC"/>
                <a:cs typeface="Noto Sans SC"/>
                <a:sym typeface="Noto Sans SC"/>
              </a:rPr>
              <a:t>轻资产优势是否逆转？</a:t>
            </a:r>
            <a:endParaRPr lang="en-US" sz="1100"/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渠道压货模式难以为继：合同负债暴跌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270000"/>
            <a:ext cx="10668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合同负债（经销商预付款）的大幅下降，是渠道库存积压、压货能力枯竭的最直接信号。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762000" y="2032000"/>
            <a:ext cx="5207000" cy="4064000"/>
          </a:xfrm>
          <a:prstGeom prst="roundRect">
            <a:avLst>
              <a:gd name="adj" fmla="val 312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r="0" t="22972" b="22972"/>
          <a:stretch>
            <a:fillRect/>
          </a:stretch>
        </p:blipFill>
        <p:spPr>
          <a:xfrm rot="0" flipH="false" flipV="false">
            <a:off x="1016000" y="2286000"/>
            <a:ext cx="4699000" cy="2540000"/>
          </a:xfrm>
          <a:prstGeom prst="roundRect">
            <a:avLst>
              <a:gd name="adj" fmla="val 5000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1016000" y="5016500"/>
            <a:ext cx="304800" cy="3048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 flipH="false" flipV="false">
            <a:off x="1397000" y="4978400"/>
            <a:ext cx="4318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渠道库存积压严重，经销商打款意愿低迷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223000" y="2032000"/>
            <a:ext cx="5207000" cy="4064000"/>
          </a:xfrm>
          <a:prstGeom prst="roundRect">
            <a:avLst>
              <a:gd name="adj" fmla="val 312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6477000" y="2286000"/>
            <a:ext cx="4699000" cy="1016000"/>
          </a:xfrm>
          <a:prstGeom prst="roundRect">
            <a:avLst>
              <a:gd name="adj" fmla="val 12500"/>
            </a:avLst>
          </a:prstGeom>
          <a:solidFill>
            <a:srgbClr val="F5A623">
              <a:alpha val="1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731000" y="2476500"/>
            <a:ext cx="406400" cy="4064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7239000" y="2413000"/>
            <a:ext cx="254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合同负债同比变化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7239000" y="2730500"/>
            <a:ext cx="2540000" cy="4572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4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-33.6%</a:t>
            </a:r>
            <a:endParaRPr lang="en-US" sz="1100"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 flipH="false" flipV="false">
            <a:off x="6477000" y="3429000"/>
            <a:ext cx="469900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存货激增：是“核武器”还是“定时炸弹”？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397000"/>
            <a:ext cx="5080000" cy="4953000"/>
          </a:xfrm>
          <a:prstGeom prst="roundRect">
            <a:avLst>
              <a:gd name="adj" fmla="val 2564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6510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397000" y="1625600"/>
            <a:ext cx="381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存货激增大数据 (2022-2024)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16000" y="2095500"/>
            <a:ext cx="4572000" cy="889000"/>
          </a:xfrm>
          <a:prstGeom prst="roundRect">
            <a:avLst>
              <a:gd name="adj" fmla="val 14285"/>
            </a:avLst>
          </a:prstGeom>
          <a:solidFill>
            <a:srgbClr val="4A90E2">
              <a:alpha val="1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143000" y="2222500"/>
            <a:ext cx="12700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同比增长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1143000" y="2476500"/>
            <a:ext cx="254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4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+74.6%</a:t>
            </a:r>
            <a:endParaRPr lang="en-US" sz="1100"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1016000" y="3175000"/>
            <a:ext cx="4572000" cy="27940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6096000" y="1397000"/>
            <a:ext cx="5334000" cy="2349500"/>
          </a:xfrm>
          <a:prstGeom prst="roundRect">
            <a:avLst>
              <a:gd name="adj" fmla="val 540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17677" r="17677" t="0" b="0"/>
          <a:stretch>
            <a:fillRect/>
          </a:stretch>
        </p:blipFill>
        <p:spPr>
          <a:xfrm rot="0" flipH="false" flipV="false">
            <a:off x="6286500" y="1587500"/>
            <a:ext cx="1905000" cy="1968500"/>
          </a:xfrm>
          <a:prstGeom prst="roundRect">
            <a:avLst>
              <a:gd name="adj" fmla="val 6666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8382000" y="1587500"/>
            <a:ext cx="304800" cy="3048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8763000" y="1562100"/>
            <a:ext cx="2413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4A90E2"/>
                </a:solidFill>
                <a:latin typeface="Noto Sans SC"/>
                <a:ea typeface="Noto Sans SC"/>
                <a:cs typeface="Noto Sans SC"/>
                <a:sym typeface="Noto Sans SC"/>
              </a:rPr>
              <a:t>买方观点：未来的“核武器”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8382000" y="1968500"/>
            <a:ext cx="27940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认为存货本质是优质的原酒储备，具备长期增值潜力，是公司未来发展的核心资产。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6096000" y="4000500"/>
            <a:ext cx="5334000" cy="2349500"/>
          </a:xfrm>
          <a:prstGeom prst="roundRect">
            <a:avLst>
              <a:gd name="adj" fmla="val 540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F5A623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22782" r="22782" t="0" b="0"/>
          <a:stretch>
            <a:fillRect/>
          </a:stretch>
        </p:blipFill>
        <p:spPr>
          <a:xfrm rot="0" flipH="false" flipV="false">
            <a:off x="6286500" y="4191000"/>
            <a:ext cx="1905000" cy="1968500"/>
          </a:xfrm>
          <a:prstGeom prst="roundRect">
            <a:avLst>
              <a:gd name="adj" fmla="val 6666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8382000" y="4191000"/>
            <a:ext cx="304800" cy="304800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0" flipH="false" flipV="false">
            <a:off x="8763000" y="4165600"/>
            <a:ext cx="2413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5A623"/>
                </a:solidFill>
                <a:latin typeface="Noto Sans SC"/>
                <a:ea typeface="Noto Sans SC"/>
                <a:cs typeface="Noto Sans SC"/>
                <a:sym typeface="Noto Sans SC"/>
              </a:rPr>
              <a:t>卖方观点：现实的“定时炸弹”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8382000" y="4572000"/>
            <a:ext cx="27940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9B9B9B"/>
                </a:solidFill>
                <a:latin typeface="Noto Sans SC"/>
                <a:ea typeface="Noto Sans SC"/>
                <a:cs typeface="Noto Sans SC"/>
                <a:sym typeface="Noto Sans SC"/>
              </a:rPr>
              <a:t>指出周转率持续下降，在消费降级背景下，高存货将转化为沉重的资金占用成本，存在减值风险。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